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8246400" y="5661166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5500" y="4406166"/>
            <a:ext cx="82221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clipArt" idx="2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20574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4648200" y="41910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85800" y="41910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26077" y="477066"/>
            <a:ext cx="2808000" cy="1271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265500" y="3705955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71900" y="984966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71900" y="2558766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23541" y="6260830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education.jlab.org/glossary/isotop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953000" y="381000"/>
            <a:ext cx="3505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</a:t>
            </a:r>
            <a:b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4648199" cy="2819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is converted to energy.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E=mc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tremendous amounts of energy!!!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Types:  Fission and Fusion</a:t>
            </a:r>
          </a:p>
        </p:txBody>
      </p:sp>
      <p:pic>
        <p:nvPicPr>
          <p:cNvPr id="109" name="Shape 109" descr="einstein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703511"/>
            <a:ext cx="1828800" cy="23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A nuclear explosion at sea. (Reproduced by permission of The Stock Market.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" y="3429000"/>
            <a:ext cx="4152899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117600" y="342900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explosion at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3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3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3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Beta Decay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Beta particles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electrons ejected from the nucleus when neutrons decay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  n -&gt; p</a:t>
            </a:r>
            <a:r>
              <a:rPr lang="en-US" sz="3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+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32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 particles have the same charge and mass as "normal" electrons.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812" y="4992687"/>
            <a:ext cx="611187" cy="49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Beta Decay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Shape 188" descr="10-UNFigure04_I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25" y="2309811"/>
            <a:ext cx="7699374" cy="294798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371600" y="5105400"/>
            <a:ext cx="6019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Thorium                                Protactinium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Gamma radiation 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: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electromagnetic energy that is released.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rays are electromagnetic waves.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They have no mass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radiation has no charge.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Penetrating, can be stopped by 1m thick concrete or a several cm thick sheet of lead.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Gamma Decay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Examples of </a:t>
            </a:r>
            <a:r>
              <a:rPr lang="en-US" sz="4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Radioactive</a:t>
            </a: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Decay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 Decay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Po  →       Pb  +   He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 Decay  p→           n       +      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n    →      p       +     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	C   →       N      +     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Decay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Ni  →       Ni      +  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(excited nucleus)			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300" y="2239961"/>
            <a:ext cx="158750" cy="20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3436" y="2241550"/>
            <a:ext cx="127000" cy="1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8050" y="2255836"/>
            <a:ext cx="31750" cy="20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6736" y="1781175"/>
            <a:ext cx="149225" cy="23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65336" y="1798636"/>
            <a:ext cx="17461" cy="21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30425" y="1839911"/>
            <a:ext cx="117474" cy="1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2500" y="1817686"/>
            <a:ext cx="28575" cy="23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33800" y="1779586"/>
            <a:ext cx="450850" cy="71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43537" y="2238375"/>
            <a:ext cx="157162" cy="20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99087" y="1795461"/>
            <a:ext cx="173037" cy="23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63761" y="3622675"/>
            <a:ext cx="25399" cy="1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52636" y="3981450"/>
            <a:ext cx="131761" cy="11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19311" y="4251325"/>
            <a:ext cx="206374" cy="4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00475" y="5722937"/>
            <a:ext cx="309561" cy="21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835400" y="5245100"/>
            <a:ext cx="266699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22712" y="3898900"/>
            <a:ext cx="231775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056062" y="3516312"/>
            <a:ext cx="36512" cy="17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703887" y="4645025"/>
            <a:ext cx="201611" cy="11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818187" y="4314825"/>
            <a:ext cx="109537" cy="9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711825" y="3913187"/>
            <a:ext cx="225425" cy="16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783262" y="3516312"/>
            <a:ext cx="127000" cy="14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924050" y="5284787"/>
            <a:ext cx="250825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976436" y="5702300"/>
            <a:ext cx="282574" cy="19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459537" y="5810250"/>
            <a:ext cx="1250950" cy="43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996111" y="6070600"/>
            <a:ext cx="766762" cy="4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787650" y="3403600"/>
            <a:ext cx="25399" cy="11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828925" y="3103561"/>
            <a:ext cx="14287" cy="10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6418262" y="3052761"/>
            <a:ext cx="223837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346950" y="2730500"/>
            <a:ext cx="1143000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4595812" y="3397250"/>
            <a:ext cx="111125" cy="8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645025" y="3054350"/>
            <a:ext cx="20636" cy="14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6815136" y="3792537"/>
            <a:ext cx="342899" cy="3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7304086" y="3067050"/>
            <a:ext cx="733425" cy="74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7288211" y="3913187"/>
            <a:ext cx="393700" cy="39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799386" y="3111500"/>
            <a:ext cx="869949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7505700" y="3219450"/>
            <a:ext cx="1387474" cy="128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 descr="10-05Figure_I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52400"/>
            <a:ext cx="57546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715000" y="381000"/>
            <a:ext cx="2743199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</a:t>
            </a:r>
            <a:b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Fusion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04800" y="152400"/>
            <a:ext cx="4190999" cy="48006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nuclei unite to form a heavier nucleus with release of enormous amounts of energy.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temps and High pressures are necessary.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in the Sun and stars and the Hydrogen Bomb.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nite, F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sion.</a:t>
            </a:r>
          </a:p>
        </p:txBody>
      </p:sp>
      <p:pic>
        <p:nvPicPr>
          <p:cNvPr id="249" name="Shape 2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71975" y="1981200"/>
            <a:ext cx="4495800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fireb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3908425"/>
            <a:ext cx="2376487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4344987" y="3390900"/>
            <a:ext cx="2666999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600" b="0" i="0" u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1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aerial test of H-bomb makes Bikini Atoll unlivable</a:t>
            </a:r>
          </a:p>
        </p:txBody>
      </p:sp>
      <p:sp>
        <p:nvSpPr>
          <p:cNvPr id="252" name="Shape 252"/>
          <p:cNvSpPr/>
          <p:nvPr/>
        </p:nvSpPr>
        <p:spPr>
          <a:xfrm>
            <a:off x="1304925" y="5943600"/>
            <a:ext cx="1447800" cy="685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684" y="37000"/>
                </a:moveTo>
                <a:lnTo>
                  <a:pt x="38684" y="54812"/>
                </a:lnTo>
                <a:lnTo>
                  <a:pt x="41555" y="54812"/>
                </a:lnTo>
                <a:lnTo>
                  <a:pt x="42444" y="52779"/>
                </a:lnTo>
                <a:lnTo>
                  <a:pt x="43273" y="52779"/>
                </a:lnTo>
                <a:lnTo>
                  <a:pt x="43273" y="79966"/>
                </a:lnTo>
                <a:lnTo>
                  <a:pt x="72256" y="79966"/>
                </a:lnTo>
                <a:lnTo>
                  <a:pt x="72256" y="70591"/>
                </a:lnTo>
                <a:lnTo>
                  <a:pt x="76845" y="70591"/>
                </a:lnTo>
                <a:lnTo>
                  <a:pt x="79332" y="75750"/>
                </a:lnTo>
                <a:lnTo>
                  <a:pt x="81315" y="75750"/>
                </a:lnTo>
                <a:lnTo>
                  <a:pt x="81315" y="42625"/>
                </a:lnTo>
                <a:lnTo>
                  <a:pt x="79332" y="42625"/>
                </a:lnTo>
                <a:lnTo>
                  <a:pt x="77615" y="46216"/>
                </a:lnTo>
                <a:lnTo>
                  <a:pt x="72256" y="46216"/>
                </a:lnTo>
                <a:lnTo>
                  <a:pt x="72256" y="42625"/>
                </a:lnTo>
                <a:lnTo>
                  <a:pt x="70569" y="38875"/>
                </a:lnTo>
                <a:lnTo>
                  <a:pt x="42444" y="38875"/>
                </a:lnTo>
                <a:lnTo>
                  <a:pt x="41555" y="37000"/>
                </a:lnTo>
                <a:close/>
              </a:path>
              <a:path w="120000" h="120000" fill="darken" extrusionOk="0">
                <a:moveTo>
                  <a:pt x="38684" y="37000"/>
                </a:moveTo>
                <a:lnTo>
                  <a:pt x="38684" y="54812"/>
                </a:lnTo>
                <a:lnTo>
                  <a:pt x="41555" y="54812"/>
                </a:lnTo>
                <a:lnTo>
                  <a:pt x="42444" y="52779"/>
                </a:lnTo>
                <a:lnTo>
                  <a:pt x="43273" y="52779"/>
                </a:lnTo>
                <a:lnTo>
                  <a:pt x="43273" y="79966"/>
                </a:lnTo>
                <a:lnTo>
                  <a:pt x="72256" y="79966"/>
                </a:lnTo>
                <a:lnTo>
                  <a:pt x="72256" y="70591"/>
                </a:lnTo>
                <a:lnTo>
                  <a:pt x="76845" y="70591"/>
                </a:lnTo>
                <a:lnTo>
                  <a:pt x="79332" y="75750"/>
                </a:lnTo>
                <a:lnTo>
                  <a:pt x="81315" y="75750"/>
                </a:lnTo>
                <a:lnTo>
                  <a:pt x="81315" y="42625"/>
                </a:lnTo>
                <a:lnTo>
                  <a:pt x="79332" y="42625"/>
                </a:lnTo>
                <a:lnTo>
                  <a:pt x="77615" y="46216"/>
                </a:lnTo>
                <a:lnTo>
                  <a:pt x="72256" y="46216"/>
                </a:lnTo>
                <a:lnTo>
                  <a:pt x="72256" y="42625"/>
                </a:lnTo>
                <a:lnTo>
                  <a:pt x="70569" y="38875"/>
                </a:lnTo>
                <a:lnTo>
                  <a:pt x="42444" y="38875"/>
                </a:lnTo>
                <a:lnTo>
                  <a:pt x="41555" y="37000"/>
                </a:lnTo>
                <a:close/>
              </a:path>
              <a:path w="120000" h="120000" fill="none" extrusionOk="0">
                <a:moveTo>
                  <a:pt x="38684" y="37000"/>
                </a:moveTo>
                <a:lnTo>
                  <a:pt x="41555" y="37000"/>
                </a:lnTo>
                <a:lnTo>
                  <a:pt x="42444" y="38875"/>
                </a:lnTo>
                <a:lnTo>
                  <a:pt x="70569" y="38875"/>
                </a:lnTo>
                <a:lnTo>
                  <a:pt x="72256" y="42625"/>
                </a:lnTo>
                <a:lnTo>
                  <a:pt x="72256" y="46216"/>
                </a:lnTo>
                <a:lnTo>
                  <a:pt x="77615" y="46216"/>
                </a:lnTo>
                <a:lnTo>
                  <a:pt x="79332" y="42625"/>
                </a:lnTo>
                <a:lnTo>
                  <a:pt x="81315" y="42625"/>
                </a:lnTo>
                <a:lnTo>
                  <a:pt x="81315" y="75750"/>
                </a:lnTo>
                <a:lnTo>
                  <a:pt x="79332" y="75750"/>
                </a:lnTo>
                <a:lnTo>
                  <a:pt x="76845" y="70591"/>
                </a:lnTo>
                <a:lnTo>
                  <a:pt x="72256" y="70591"/>
                </a:lnTo>
                <a:lnTo>
                  <a:pt x="72256" y="79966"/>
                </a:lnTo>
                <a:lnTo>
                  <a:pt x="43273" y="79966"/>
                </a:lnTo>
                <a:lnTo>
                  <a:pt x="43273" y="52779"/>
                </a:lnTo>
                <a:lnTo>
                  <a:pt x="42444" y="52779"/>
                </a:lnTo>
                <a:lnTo>
                  <a:pt x="41555" y="54812"/>
                </a:lnTo>
                <a:lnTo>
                  <a:pt x="38684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&amp; Contrast Fission and</a:t>
            </a:r>
            <a:b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Fusion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486275" y="1752600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Fission:splitting       Fusion: uniting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Fusion </a:t>
            </a:r>
            <a:r>
              <a:rPr lang="en-US" sz="2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much more energy than fission.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Fission produces radioactive waste, fusion only produces He.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4000" b="1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release a lot of energy.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convert mass into energy.</a:t>
            </a:r>
          </a:p>
        </p:txBody>
      </p:sp>
      <p:pic>
        <p:nvPicPr>
          <p:cNvPr id="260" name="Shape 260" descr="ven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724400"/>
            <a:ext cx="41052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stars create energy?</a:t>
            </a:r>
          </a:p>
        </p:txBody>
      </p:sp>
      <p:pic>
        <p:nvPicPr>
          <p:cNvPr id="266" name="Shape 266" descr="stars-0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4170" b="4169"/>
          <a:stretch/>
        </p:blipFill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Fusion Reactoins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(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 + 2 e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 neutrinos + energy3 (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He)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+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+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 +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+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+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+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+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+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 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+energy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+ 7(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He)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 +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+ e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(postive Beta Decay)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e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(positive Beta Decay)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n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n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n ------&gt; 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495800" y="381000"/>
            <a:ext cx="3962399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Fission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nuclear rxn.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Splitting of nucleus of a large atom into two or more fragments.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Produces additional neutrons and a lot of energy.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*Think binary f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ssion or f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ssure. (spl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tting)</a:t>
            </a:r>
          </a:p>
        </p:txBody>
      </p:sp>
      <p:pic>
        <p:nvPicPr>
          <p:cNvPr id="118" name="Shape 118" descr="fission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438400"/>
            <a:ext cx="4648199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762000" y="4953000"/>
            <a:ext cx="2286000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3500" y="37000"/>
                </a:moveTo>
                <a:lnTo>
                  <a:pt x="43500" y="54812"/>
                </a:lnTo>
                <a:lnTo>
                  <a:pt x="45722" y="54812"/>
                </a:lnTo>
                <a:lnTo>
                  <a:pt x="46410" y="52779"/>
                </a:lnTo>
                <a:lnTo>
                  <a:pt x="47052" y="52779"/>
                </a:lnTo>
                <a:lnTo>
                  <a:pt x="47052" y="79966"/>
                </a:lnTo>
                <a:lnTo>
                  <a:pt x="69487" y="79966"/>
                </a:lnTo>
                <a:lnTo>
                  <a:pt x="69487" y="70591"/>
                </a:lnTo>
                <a:lnTo>
                  <a:pt x="73039" y="70591"/>
                </a:lnTo>
                <a:lnTo>
                  <a:pt x="74964" y="75750"/>
                </a:lnTo>
                <a:lnTo>
                  <a:pt x="76499" y="75750"/>
                </a:lnTo>
                <a:lnTo>
                  <a:pt x="76499" y="42625"/>
                </a:lnTo>
                <a:lnTo>
                  <a:pt x="74964" y="42625"/>
                </a:lnTo>
                <a:lnTo>
                  <a:pt x="73635" y="46216"/>
                </a:lnTo>
                <a:lnTo>
                  <a:pt x="69487" y="46216"/>
                </a:lnTo>
                <a:lnTo>
                  <a:pt x="69487" y="42625"/>
                </a:lnTo>
                <a:lnTo>
                  <a:pt x="68181" y="38875"/>
                </a:lnTo>
                <a:lnTo>
                  <a:pt x="46410" y="38875"/>
                </a:lnTo>
                <a:lnTo>
                  <a:pt x="45722" y="37000"/>
                </a:lnTo>
                <a:close/>
              </a:path>
              <a:path w="120000" h="120000" fill="darken" extrusionOk="0">
                <a:moveTo>
                  <a:pt x="43500" y="37000"/>
                </a:moveTo>
                <a:lnTo>
                  <a:pt x="43500" y="54812"/>
                </a:lnTo>
                <a:lnTo>
                  <a:pt x="45722" y="54812"/>
                </a:lnTo>
                <a:lnTo>
                  <a:pt x="46410" y="52779"/>
                </a:lnTo>
                <a:lnTo>
                  <a:pt x="47052" y="52779"/>
                </a:lnTo>
                <a:lnTo>
                  <a:pt x="47052" y="79966"/>
                </a:lnTo>
                <a:lnTo>
                  <a:pt x="69487" y="79966"/>
                </a:lnTo>
                <a:lnTo>
                  <a:pt x="69487" y="70591"/>
                </a:lnTo>
                <a:lnTo>
                  <a:pt x="73039" y="70591"/>
                </a:lnTo>
                <a:lnTo>
                  <a:pt x="74964" y="75750"/>
                </a:lnTo>
                <a:lnTo>
                  <a:pt x="76499" y="75750"/>
                </a:lnTo>
                <a:lnTo>
                  <a:pt x="76499" y="42625"/>
                </a:lnTo>
                <a:lnTo>
                  <a:pt x="74964" y="42625"/>
                </a:lnTo>
                <a:lnTo>
                  <a:pt x="73635" y="46216"/>
                </a:lnTo>
                <a:lnTo>
                  <a:pt x="69487" y="46216"/>
                </a:lnTo>
                <a:lnTo>
                  <a:pt x="69487" y="42625"/>
                </a:lnTo>
                <a:lnTo>
                  <a:pt x="68181" y="38875"/>
                </a:lnTo>
                <a:lnTo>
                  <a:pt x="46410" y="38875"/>
                </a:lnTo>
                <a:lnTo>
                  <a:pt x="45722" y="37000"/>
                </a:lnTo>
                <a:close/>
              </a:path>
              <a:path w="120000" h="120000" fill="none" extrusionOk="0">
                <a:moveTo>
                  <a:pt x="43500" y="37000"/>
                </a:moveTo>
                <a:lnTo>
                  <a:pt x="45722" y="37000"/>
                </a:lnTo>
                <a:lnTo>
                  <a:pt x="46410" y="38875"/>
                </a:lnTo>
                <a:lnTo>
                  <a:pt x="68181" y="38875"/>
                </a:lnTo>
                <a:lnTo>
                  <a:pt x="69487" y="42625"/>
                </a:lnTo>
                <a:lnTo>
                  <a:pt x="69487" y="46216"/>
                </a:lnTo>
                <a:lnTo>
                  <a:pt x="73635" y="46216"/>
                </a:lnTo>
                <a:lnTo>
                  <a:pt x="74964" y="42625"/>
                </a:lnTo>
                <a:lnTo>
                  <a:pt x="76499" y="42625"/>
                </a:lnTo>
                <a:lnTo>
                  <a:pt x="76499" y="75750"/>
                </a:lnTo>
                <a:lnTo>
                  <a:pt x="74964" y="75750"/>
                </a:lnTo>
                <a:lnTo>
                  <a:pt x="73039" y="70591"/>
                </a:lnTo>
                <a:lnTo>
                  <a:pt x="69487" y="70591"/>
                </a:lnTo>
                <a:lnTo>
                  <a:pt x="69487" y="79966"/>
                </a:lnTo>
                <a:lnTo>
                  <a:pt x="47052" y="79966"/>
                </a:lnTo>
                <a:lnTo>
                  <a:pt x="47052" y="52779"/>
                </a:lnTo>
                <a:lnTo>
                  <a:pt x="46410" y="52779"/>
                </a:lnTo>
                <a:lnTo>
                  <a:pt x="45722" y="54812"/>
                </a:lnTo>
                <a:lnTo>
                  <a:pt x="43500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715000" y="381000"/>
            <a:ext cx="2743199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</a:t>
            </a:r>
            <a:b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2550" y="152400"/>
            <a:ext cx="4700587" cy="5714999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nucleus emits 3 neutrons that can cause the fission of another radioactive nucleus and so 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Continues until a stable compound forms.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 Atomic Bomb.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reactors can   control fission chain reactions and convert released energy into electric power.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Shape 126" descr="mag1-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884361"/>
            <a:ext cx="4762499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533400" y="5638800"/>
            <a:ext cx="16763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5454" y="37000"/>
                </a:moveTo>
                <a:lnTo>
                  <a:pt x="35454" y="54812"/>
                </a:lnTo>
                <a:lnTo>
                  <a:pt x="38761" y="54812"/>
                </a:lnTo>
                <a:lnTo>
                  <a:pt x="39784" y="52779"/>
                </a:lnTo>
                <a:lnTo>
                  <a:pt x="40738" y="52779"/>
                </a:lnTo>
                <a:lnTo>
                  <a:pt x="40738" y="79966"/>
                </a:lnTo>
                <a:lnTo>
                  <a:pt x="74113" y="79966"/>
                </a:lnTo>
                <a:lnTo>
                  <a:pt x="74113" y="70591"/>
                </a:lnTo>
                <a:lnTo>
                  <a:pt x="79397" y="70591"/>
                </a:lnTo>
                <a:lnTo>
                  <a:pt x="82261" y="75749"/>
                </a:lnTo>
                <a:lnTo>
                  <a:pt x="84545" y="75749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6"/>
                </a:lnTo>
                <a:lnTo>
                  <a:pt x="74113" y="46216"/>
                </a:lnTo>
                <a:lnTo>
                  <a:pt x="74113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w="120000" h="120000" fill="darken" extrusionOk="0">
                <a:moveTo>
                  <a:pt x="35454" y="37000"/>
                </a:moveTo>
                <a:lnTo>
                  <a:pt x="35454" y="54812"/>
                </a:lnTo>
                <a:lnTo>
                  <a:pt x="38761" y="54812"/>
                </a:lnTo>
                <a:lnTo>
                  <a:pt x="39784" y="52779"/>
                </a:lnTo>
                <a:lnTo>
                  <a:pt x="40738" y="52779"/>
                </a:lnTo>
                <a:lnTo>
                  <a:pt x="40738" y="79966"/>
                </a:lnTo>
                <a:lnTo>
                  <a:pt x="74113" y="79966"/>
                </a:lnTo>
                <a:lnTo>
                  <a:pt x="74113" y="70591"/>
                </a:lnTo>
                <a:lnTo>
                  <a:pt x="79397" y="70591"/>
                </a:lnTo>
                <a:lnTo>
                  <a:pt x="82261" y="75749"/>
                </a:lnTo>
                <a:lnTo>
                  <a:pt x="84545" y="75749"/>
                </a:lnTo>
                <a:lnTo>
                  <a:pt x="84545" y="42625"/>
                </a:lnTo>
                <a:lnTo>
                  <a:pt x="82261" y="42625"/>
                </a:lnTo>
                <a:lnTo>
                  <a:pt x="80284" y="46216"/>
                </a:lnTo>
                <a:lnTo>
                  <a:pt x="74113" y="46216"/>
                </a:lnTo>
                <a:lnTo>
                  <a:pt x="74113" y="42625"/>
                </a:lnTo>
                <a:lnTo>
                  <a:pt x="72170" y="38875"/>
                </a:lnTo>
                <a:lnTo>
                  <a:pt x="39784" y="38875"/>
                </a:lnTo>
                <a:lnTo>
                  <a:pt x="38761" y="37000"/>
                </a:lnTo>
                <a:close/>
              </a:path>
              <a:path w="120000" h="120000" fill="none" extrusionOk="0">
                <a:moveTo>
                  <a:pt x="35454" y="37000"/>
                </a:moveTo>
                <a:lnTo>
                  <a:pt x="38761" y="37000"/>
                </a:lnTo>
                <a:lnTo>
                  <a:pt x="39784" y="38875"/>
                </a:lnTo>
                <a:lnTo>
                  <a:pt x="72170" y="38875"/>
                </a:lnTo>
                <a:lnTo>
                  <a:pt x="74113" y="42625"/>
                </a:lnTo>
                <a:lnTo>
                  <a:pt x="74113" y="46216"/>
                </a:lnTo>
                <a:lnTo>
                  <a:pt x="80284" y="46216"/>
                </a:lnTo>
                <a:lnTo>
                  <a:pt x="82261" y="42625"/>
                </a:lnTo>
                <a:lnTo>
                  <a:pt x="84545" y="42625"/>
                </a:lnTo>
                <a:lnTo>
                  <a:pt x="84545" y="75749"/>
                </a:lnTo>
                <a:lnTo>
                  <a:pt x="82261" y="75749"/>
                </a:lnTo>
                <a:lnTo>
                  <a:pt x="79397" y="70591"/>
                </a:lnTo>
                <a:lnTo>
                  <a:pt x="74113" y="70591"/>
                </a:lnTo>
                <a:lnTo>
                  <a:pt x="74113" y="79966"/>
                </a:lnTo>
                <a:lnTo>
                  <a:pt x="40738" y="79966"/>
                </a:lnTo>
                <a:lnTo>
                  <a:pt x="40738" y="52779"/>
                </a:lnTo>
                <a:lnTo>
                  <a:pt x="39784" y="52779"/>
                </a:lnTo>
                <a:lnTo>
                  <a:pt x="38761" y="54812"/>
                </a:lnTo>
                <a:lnTo>
                  <a:pt x="35454" y="54812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Notation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4" name="Shape 134" descr="nn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71587"/>
            <a:ext cx="7239000" cy="509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Isotopes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a given element with: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same #protons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# neutrons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4800600"/>
            <a:ext cx="8229600" cy="1325562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H	               H		     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		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4800600"/>
            <a:ext cx="109537" cy="45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4876800"/>
            <a:ext cx="109537" cy="46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4876800"/>
            <a:ext cx="76199" cy="452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The Three Isotopes of Hydrogen - Protium, Deuterium and Tritiu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228600"/>
            <a:ext cx="8305799" cy="43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905000" y="6324600"/>
            <a:ext cx="476884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http://education.jlab.org/glossary/isotope.html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sng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 Main Types of Radioactive Decay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      </a:t>
            </a:r>
            <a:r>
              <a:rPr lang="en-US" sz="3600" b="1" i="0" u="none" strike="noStrike" cap="none">
                <a:solidFill>
                  <a:schemeClr val="l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6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Gamma   </a:t>
            </a:r>
            <a:r>
              <a:rPr lang="en-US" sz="3600" b="1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676400"/>
            <a:ext cx="677861" cy="54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2949575"/>
            <a:ext cx="687387" cy="5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Alpha Decay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Shape 165" descr="10-UNFigure03_I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225" y="2185986"/>
            <a:ext cx="7470774" cy="2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371600" y="5181600"/>
            <a:ext cx="6324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Uranium                                 Thorium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6019799" cy="495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Emission of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particles</a:t>
            </a:r>
            <a:r>
              <a:rPr lang="en-US" sz="28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helium nuclei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protons and two neutrons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charge +2e 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travel a few inches through air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be stopped by a sheet of paper, clothing.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44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Alpha Decay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8336" y="457200"/>
            <a:ext cx="1592262" cy="127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alphaparticl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687" y="2514600"/>
            <a:ext cx="229711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(4:3)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Noto Sans Symbols</vt:lpstr>
      <vt:lpstr>Roboto</vt:lpstr>
      <vt:lpstr>Times New Roman</vt:lpstr>
      <vt:lpstr>material</vt:lpstr>
      <vt:lpstr>Nuclear Reactions</vt:lpstr>
      <vt:lpstr>Nuclear Fission</vt:lpstr>
      <vt:lpstr>Chain Reactions</vt:lpstr>
      <vt:lpstr>Notation</vt:lpstr>
      <vt:lpstr>Isotopes</vt:lpstr>
      <vt:lpstr>PowerPoint Presentation</vt:lpstr>
      <vt:lpstr>3 Main Types of Radioactive Decay</vt:lpstr>
      <vt:lpstr>Alpha Decay</vt:lpstr>
      <vt:lpstr>Alpha Decay</vt:lpstr>
      <vt:lpstr>Beta Decay</vt:lpstr>
      <vt:lpstr>Beta Decay</vt:lpstr>
      <vt:lpstr>Gamma Decay</vt:lpstr>
      <vt:lpstr>Examples of Radioactive Decay</vt:lpstr>
      <vt:lpstr>PowerPoint Presentation</vt:lpstr>
      <vt:lpstr>Nuclear Fusion</vt:lpstr>
      <vt:lpstr>Compare &amp; Contrast Fission and Fusion</vt:lpstr>
      <vt:lpstr>How do stars create energy?</vt:lpstr>
      <vt:lpstr>Nuclear Fusion Reactoins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Reactions</dc:title>
  <dc:creator>Dustin Sonenthal</dc:creator>
  <cp:lastModifiedBy>Dustin Sonenthal</cp:lastModifiedBy>
  <cp:revision>1</cp:revision>
  <dcterms:modified xsi:type="dcterms:W3CDTF">2016-11-17T14:47:12Z</dcterms:modified>
</cp:coreProperties>
</file>